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Exo 2" panose="020B0604020202020204" charset="0"/>
      <p:regular r:id="rId13"/>
      <p:bold r:id="rId14"/>
      <p:italic r:id="rId15"/>
      <p:boldItalic r:id="rId16"/>
    </p:embeddedFon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Meiryo" panose="020B0604030504040204" pitchFamily="34" charset="-128"/>
      <p:regular r:id="rId21"/>
      <p:bold r:id="rId22"/>
    </p:embeddedFont>
    <p:embeddedFont>
      <p:font typeface="Nunito Light" pitchFamily="2" charset="0"/>
      <p:regular r:id="rId23"/>
    </p:embeddedFont>
    <p:embeddedFont>
      <p:font typeface="Roboto Condensed Light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D37228-D222-47E5-AF5F-5CC75321A2AC}">
  <a:tblStyle styleId="{CFD37228-D222-47E5-AF5F-5CC75321A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024D82-662D-4014-B6E9-D7B4DF58DF28}" styleName="Table_1">
    <a:wholeTbl>
      <a:tcTxStyle b="off" i="off">
        <a:font>
          <a:latin typeface="Meiryo"/>
          <a:ea typeface="Meiryo"/>
          <a:cs typeface="Meiryo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A"/>
          </a:solidFill>
        </a:fill>
      </a:tcStyle>
    </a:wholeTbl>
    <a:band1H>
      <a:tcTxStyle/>
      <a:tcStyle>
        <a:tcBdr/>
        <a:fill>
          <a:solidFill>
            <a:srgbClr val="CAD0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0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Meiryo"/>
          <a:ea typeface="Meiryo"/>
          <a:cs typeface="Meiryo"/>
        </a:font>
        <a:srgbClr val="FFFFFF"/>
      </a:tcTxStyle>
      <a:tcStyle>
        <a:tcBdr/>
        <a:fill>
          <a:solidFill>
            <a:srgbClr val="155767"/>
          </a:solidFill>
        </a:fill>
      </a:tcStyle>
    </a:lastCol>
    <a:firstCol>
      <a:tcTxStyle b="on" i="off">
        <a:font>
          <a:latin typeface="Meiryo"/>
          <a:ea typeface="Meiryo"/>
          <a:cs typeface="Meiryo"/>
        </a:font>
        <a:srgbClr val="FFFFFF"/>
      </a:tcTxStyle>
      <a:tcStyle>
        <a:tcBdr/>
        <a:fill>
          <a:solidFill>
            <a:srgbClr val="155767"/>
          </a:solidFill>
        </a:fill>
      </a:tcStyle>
    </a:firstCol>
    <a:lastRow>
      <a:tcTxStyle b="on" i="off">
        <a:font>
          <a:latin typeface="Meiryo"/>
          <a:ea typeface="Meiryo"/>
          <a:cs typeface="Meiryo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15576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Meiryo"/>
          <a:ea typeface="Meiryo"/>
          <a:cs typeface="Meiryo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15576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7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Self-introduction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bdbe1b4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bdbe1b4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many things to share about deep learning and computer vision. Focus today will be to teach 1) gain a basic understanding for com vis and CNN (commonly used model for image classification) 2) tackle com vis task with transfer learning - efficient as pre-trained models have already been trained on large amounts of data, and by using this we can have models with high accuracy even with only a basic understanding of CNN.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Simulate how humans process images with machines. Eyes - Capturing, Receptors - Accessing, Visual cortex - processing. Humans have had millions of years of evolution to “train” our eyes/receptors/visual cortex, so we have that advantage over machines. Trying to recreate it with machine learning.</a:t>
            </a:r>
            <a:endParaRPr sz="1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Images are processed diff. Computers just see numbers (pixel information). Without context, machines cannot understand. Like in programming, you need compilers/interpreters, machines need a way to interpret pixel info as image. Which we can teach during iterations - training the machine again and again, for example, what numbers would you see for a sharp boundary vs blurred boundary.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197e948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f197e948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f2ac6e8e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f2ac6e8e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specific neural network that accomplishes these tasks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tasks undertaken by CV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eiryo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70" r:id="rId18"/>
    <p:sldLayoutId id="2147483671" r:id="rId19"/>
    <p:sldLayoutId id="2147483672" r:id="rId20"/>
    <p:sldLayoutId id="2147483673" r:id="rId21"/>
    <p:sldLayoutId id="2147483675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X_MLqfOoKtPqkCl1KOL886ghLv6X8a8?usp=shar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www.myheritage.com/incolo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/>
              <a:t>Introduction to Deep Learning in Computer Vision</a:t>
            </a:r>
            <a:endParaRPr sz="3900"/>
          </a:p>
        </p:txBody>
      </p:sp>
      <p:sp>
        <p:nvSpPr>
          <p:cNvPr id="148" name="Google Shape;148;p30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Networks, Transfer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32487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a comparison for colourization!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Convert image to grayscale: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https://colab.research.google.com/drive/1fX_MLqfOoKtPqkCl1KOL886ghLv6X8a8?usp=sharing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Colourize with DL: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https://www.myheritage.com/incolor</a:t>
            </a:r>
            <a:r>
              <a:rPr lang="en"/>
              <a:t> </a:t>
            </a:r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Other Computer Vision Tasks</a:t>
            </a:r>
            <a:endParaRPr/>
          </a:p>
        </p:txBody>
      </p:sp>
      <p:pic>
        <p:nvPicPr>
          <p:cNvPr id="230" name="Google Shape;230;p39"/>
          <p:cNvPicPr preferRelativeResize="0"/>
          <p:nvPr/>
        </p:nvPicPr>
        <p:blipFill rotWithShape="1">
          <a:blip r:embed="rId5">
            <a:alphaModFix/>
          </a:blip>
          <a:srcRect l="49130" t="9020" b="2803"/>
          <a:stretch/>
        </p:blipFill>
        <p:spPr>
          <a:xfrm>
            <a:off x="4043875" y="972424"/>
            <a:ext cx="4888875" cy="40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Participants should ideally have:</a:t>
            </a:r>
            <a:endParaRPr>
              <a:solidFill>
                <a:srgbClr val="434343"/>
              </a:solidFill>
            </a:endParaRPr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</a:pPr>
            <a:r>
              <a:rPr lang="en">
                <a:solidFill>
                  <a:srgbClr val="434343"/>
                </a:solidFill>
              </a:rPr>
              <a:t>Basic Python programming knowledge</a:t>
            </a:r>
            <a:endParaRPr>
              <a:solidFill>
                <a:srgbClr val="434343"/>
              </a:solidFill>
            </a:endParaRPr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</a:pPr>
            <a:r>
              <a:rPr lang="en">
                <a:solidFill>
                  <a:srgbClr val="434343"/>
                </a:solidFill>
              </a:rPr>
              <a:t>Basic knowledge of Machine Learning</a:t>
            </a:r>
            <a:endParaRPr>
              <a:solidFill>
                <a:srgbClr val="434343"/>
              </a:solidFill>
            </a:endParaRPr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</a:pPr>
            <a:r>
              <a:rPr lang="en">
                <a:solidFill>
                  <a:srgbClr val="434343"/>
                </a:solidFill>
              </a:rPr>
              <a:t>Basic idea of Neural Networks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Goals for this Workshop is for participants to:</a:t>
            </a:r>
            <a:endParaRPr>
              <a:solidFill>
                <a:srgbClr val="434343"/>
              </a:solidFill>
            </a:endParaRPr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■"/>
            </a:pPr>
            <a:r>
              <a:rPr lang="en">
                <a:solidFill>
                  <a:srgbClr val="434343"/>
                </a:solidFill>
              </a:rPr>
              <a:t>Understand the types of problems that Computer Vision tackles</a:t>
            </a:r>
            <a:endParaRPr>
              <a:solidFill>
                <a:srgbClr val="434343"/>
              </a:solidFill>
            </a:endParaRPr>
          </a:p>
          <a:p>
            <a:pPr marL="9144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</a:pPr>
            <a:r>
              <a:rPr lang="en">
                <a:solidFill>
                  <a:srgbClr val="434343"/>
                </a:solidFill>
              </a:rPr>
              <a:t>Understand the basic theory of Convolutional Neural Networks (CNN)</a:t>
            </a:r>
            <a:endParaRPr>
              <a:solidFill>
                <a:srgbClr val="434343"/>
              </a:solidFill>
            </a:endParaRPr>
          </a:p>
          <a:p>
            <a:pPr marL="9144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</a:pPr>
            <a:r>
              <a:rPr lang="en">
                <a:solidFill>
                  <a:srgbClr val="434343"/>
                </a:solidFill>
              </a:rPr>
              <a:t>Implement an image classifier with Transfer Learning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4" name="Google Shape;154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Aims and Scope of Workshop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subTitle" idx="1"/>
          </p:nvPr>
        </p:nvSpPr>
        <p:spPr>
          <a:xfrm>
            <a:off x="543200" y="2459525"/>
            <a:ext cx="3731100" cy="23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how human beings process images, Computer Vision is a field that enables computers and systems to derive meaningful information from digital images, videos, and other visual inputs.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Vision?</a:t>
            </a:r>
            <a:endParaRPr/>
          </a:p>
        </p:txBody>
      </p:sp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575" y="1854400"/>
            <a:ext cx="4564950" cy="28693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/>
          <p:nvPr/>
        </p:nvSpPr>
        <p:spPr>
          <a:xfrm rot="-9553012">
            <a:off x="8042297" y="3522921"/>
            <a:ext cx="407517" cy="520965"/>
          </a:xfrm>
          <a:prstGeom prst="moon">
            <a:avLst>
              <a:gd name="adj" fmla="val 82640"/>
            </a:avLst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Vision?</a:t>
            </a:r>
            <a:endParaRPr/>
          </a:p>
        </p:txBody>
      </p:sp>
      <p:pic>
        <p:nvPicPr>
          <p:cNvPr id="168" name="Google Shape;168;p33"/>
          <p:cNvPicPr preferRelativeResize="0"/>
          <p:nvPr/>
        </p:nvPicPr>
        <p:blipFill rotWithShape="1">
          <a:blip r:embed="rId3">
            <a:alphaModFix/>
          </a:blip>
          <a:srcRect b="50206"/>
          <a:stretch/>
        </p:blipFill>
        <p:spPr>
          <a:xfrm>
            <a:off x="3290175" y="938425"/>
            <a:ext cx="5671975" cy="37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 rotWithShape="1">
          <a:blip r:embed="rId3">
            <a:alphaModFix/>
          </a:blip>
          <a:srcRect t="51925"/>
          <a:stretch/>
        </p:blipFill>
        <p:spPr>
          <a:xfrm>
            <a:off x="3188788" y="938425"/>
            <a:ext cx="5874745" cy="37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271600" y="2369000"/>
            <a:ext cx="2836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Computers don’t process information like humans do. It is difficult for them to understand an image without context.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However, using Machine Learning, we can teach computers to derive context based on repetition.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Computer Vision</a:t>
            </a:r>
            <a:endParaRPr/>
          </a:p>
        </p:txBody>
      </p:sp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587" y="1299050"/>
            <a:ext cx="2435588" cy="16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593" y="3218575"/>
            <a:ext cx="2871608" cy="15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/>
        </p:nvSpPr>
        <p:spPr>
          <a:xfrm>
            <a:off x="485950" y="1792738"/>
            <a:ext cx="11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Defect detection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9" name="Google Shape;179;p34"/>
          <p:cNvSpPr txBox="1"/>
          <p:nvPr/>
        </p:nvSpPr>
        <p:spPr>
          <a:xfrm>
            <a:off x="485950" y="3679075"/>
            <a:ext cx="11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Detecting brain bleeds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5066375" y="1792750"/>
            <a:ext cx="86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Robotics-assisted surgery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4936775" y="3701050"/>
            <a:ext cx="11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Face recognition 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9071" y="3396529"/>
            <a:ext cx="2435600" cy="118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238" y="1214176"/>
            <a:ext cx="2998334" cy="15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5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89" name="Google Shape;189;p35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5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5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5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5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35">
            <a:hlinkClick r:id="" action="ppaction://noaction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ctrTitle"/>
          </p:nvPr>
        </p:nvSpPr>
        <p:spPr>
          <a:xfrm flipH="1">
            <a:off x="1147675" y="3085150"/>
            <a:ext cx="51546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Tasks</a:t>
            </a:r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 rotWithShape="1">
          <a:blip r:embed="rId3">
            <a:alphaModFix/>
          </a:blip>
          <a:srcRect l="11523" r="11753"/>
          <a:stretch/>
        </p:blipFill>
        <p:spPr>
          <a:xfrm rot="10800000">
            <a:off x="329450" y="1480250"/>
            <a:ext cx="4007201" cy="31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 l="11523" r="11753"/>
          <a:stretch/>
        </p:blipFill>
        <p:spPr>
          <a:xfrm>
            <a:off x="329450" y="1480250"/>
            <a:ext cx="4007201" cy="31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75" y="1043275"/>
            <a:ext cx="3996549" cy="394858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Classification</a:t>
            </a:r>
            <a:endParaRPr/>
          </a:p>
        </p:txBody>
      </p:sp>
      <p:sp>
        <p:nvSpPr>
          <p:cNvPr id="205" name="Google Shape;205;p36"/>
          <p:cNvSpPr txBox="1"/>
          <p:nvPr/>
        </p:nvSpPr>
        <p:spPr>
          <a:xfrm>
            <a:off x="4458150" y="1299050"/>
            <a:ext cx="4067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Some images may even be challenging for people to differentiate.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With sufficient data, ML models will be able to differentiate these images. Some even with up to 99% confidence.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2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ctrTitle"/>
          </p:nvPr>
        </p:nvSpPr>
        <p:spPr>
          <a:xfrm>
            <a:off x="6704450" y="410925"/>
            <a:ext cx="2571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Object Detection &amp; Segmentation</a:t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375" y="0"/>
            <a:ext cx="7038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7"/>
          <p:cNvSpPr txBox="1"/>
          <p:nvPr/>
        </p:nvSpPr>
        <p:spPr>
          <a:xfrm>
            <a:off x="6860475" y="2337275"/>
            <a:ext cx="2283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Object detection generally refers to the localization of objects within an image with multiple objects.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These objects are wrapped in bounding boxes.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738" y="1798500"/>
            <a:ext cx="6792525" cy="28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Computer Vision Tasks</a:t>
            </a:r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74" y="3099875"/>
            <a:ext cx="3531025" cy="19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/>
        </p:nvSpPr>
        <p:spPr>
          <a:xfrm>
            <a:off x="1767750" y="2560375"/>
            <a:ext cx="14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Tracking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975" y="896576"/>
            <a:ext cx="7128051" cy="15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 rotWithShape="1">
          <a:blip r:embed="rId5">
            <a:alphaModFix/>
          </a:blip>
          <a:srcRect t="14875" b="10407"/>
          <a:stretch/>
        </p:blipFill>
        <p:spPr>
          <a:xfrm>
            <a:off x="4440275" y="3183312"/>
            <a:ext cx="4181499" cy="17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8"/>
          <p:cNvSpPr txBox="1"/>
          <p:nvPr/>
        </p:nvSpPr>
        <p:spPr>
          <a:xfrm>
            <a:off x="5354725" y="2569200"/>
            <a:ext cx="235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Image/Video Generation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Office PowerPoint</Application>
  <PresentationFormat>On-screen Show (16:9)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Fira Sans Extra Condensed Medium</vt:lpstr>
      <vt:lpstr>Roboto Condensed Light</vt:lpstr>
      <vt:lpstr>Quattrocento Sans</vt:lpstr>
      <vt:lpstr>Nunito Light</vt:lpstr>
      <vt:lpstr>Exo 2</vt:lpstr>
      <vt:lpstr>Meiryo</vt:lpstr>
      <vt:lpstr>Tech Newsletter XL by Slidesgo</vt:lpstr>
      <vt:lpstr>Introduction to Deep Learning in Computer Vision</vt:lpstr>
      <vt:lpstr>Aims and Scope of Workshop</vt:lpstr>
      <vt:lpstr>What is Computer Vision?</vt:lpstr>
      <vt:lpstr>What is Computer Vision?</vt:lpstr>
      <vt:lpstr>Application of Computer Vision</vt:lpstr>
      <vt:lpstr>Computer Vision Tasks</vt:lpstr>
      <vt:lpstr>Object Classification</vt:lpstr>
      <vt:lpstr>Object Detection &amp; Segmentation</vt:lpstr>
      <vt:lpstr>Other Computer Vision Tasks</vt:lpstr>
      <vt:lpstr>Other Computer Vision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in Computer Vision</dc:title>
  <cp:lastModifiedBy>#YAO CHENG HUI#</cp:lastModifiedBy>
  <cp:revision>3</cp:revision>
  <dcterms:modified xsi:type="dcterms:W3CDTF">2021-10-05T01:49:59Z</dcterms:modified>
</cp:coreProperties>
</file>